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Architects Daughter" panose="020B0604020202020204" charset="0"/>
      <p:regular r:id="rId33"/>
    </p:embeddedFont>
    <p:embeddedFont>
      <p:font typeface="Titillium Web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4B8225-009B-43F0-BAD4-1B140E6FC0C7}">
  <a:tblStyle styleId="{4D4B8225-009B-43F0-BAD4-1B140E6FC0C7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FEC"/>
          </a:solidFill>
        </a:fill>
      </a:tcStyle>
    </a:wholeTbl>
    <a:band1H>
      <a:tcTxStyle/>
      <a:tcStyle>
        <a:tcBdr/>
        <a:fill>
          <a:solidFill>
            <a:srgbClr val="E8DD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DD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4186958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5334000" y="762001"/>
            <a:ext cx="6021388" cy="53340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62001" y="2286000"/>
            <a:ext cx="380999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sicelebri.it/argomento/sogn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3" descr="Visualizza immagine di origine"/>
          <p:cNvPicPr preferRelativeResize="0"/>
          <p:nvPr/>
        </p:nvPicPr>
        <p:blipFill rotWithShape="1">
          <a:blip r:embed="rId3">
            <a:alphaModFix/>
          </a:blip>
          <a:srcRect t="16465" r="-2" b="12880"/>
          <a:stretch/>
        </p:blipFill>
        <p:spPr>
          <a:xfrm>
            <a:off x="6107467" y="1"/>
            <a:ext cx="5820494" cy="2302951"/>
          </a:xfrm>
          <a:custGeom>
            <a:avLst/>
            <a:gdLst/>
            <a:ahLst/>
            <a:cxnLst/>
            <a:rect l="l" t="t" r="r" b="b"/>
            <a:pathLst>
              <a:path w="5820494" h="2302951" extrusionOk="0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9" name="Google Shape;89;p13" descr="Visualizza immagine di origine"/>
          <p:cNvPicPr preferRelativeResize="0"/>
          <p:nvPr/>
        </p:nvPicPr>
        <p:blipFill rotWithShape="1">
          <a:blip r:embed="rId4">
            <a:alphaModFix/>
          </a:blip>
          <a:srcRect l="11434" r="4186" b="1"/>
          <a:stretch/>
        </p:blipFill>
        <p:spPr>
          <a:xfrm>
            <a:off x="9077324" y="4052615"/>
            <a:ext cx="3114675" cy="2805383"/>
          </a:xfrm>
          <a:custGeom>
            <a:avLst/>
            <a:gdLst/>
            <a:ahLst/>
            <a:cxnLst/>
            <a:rect l="l" t="t" r="r" b="b"/>
            <a:pathLst>
              <a:path w="4230048" h="3809998" extrusionOk="0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76201" y="4052613"/>
            <a:ext cx="9905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0" lvl="0" indent="-1143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it-IT" sz="3200" b="1" i="0" u="none" strike="noStrike">
                <a:latin typeface="Bookman Old Style"/>
                <a:ea typeface="Bookman Old Style"/>
                <a:cs typeface="Bookman Old Style"/>
                <a:sym typeface="Bookman Old Style"/>
              </a:rPr>
              <a:t>Liceo  Linguistico</a:t>
            </a:r>
            <a:endParaRPr sz="32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143000" lvl="0" indent="-1143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it-IT" sz="3200" b="1" i="0" u="none" strike="noStrike">
                <a:latin typeface="Bookman Old Style"/>
                <a:ea typeface="Bookman Old Style"/>
                <a:cs typeface="Bookman Old Style"/>
                <a:sym typeface="Bookman Old Style"/>
              </a:rPr>
              <a:t>Istituto Tecnico Economico, Indirizzo Turistico</a:t>
            </a:r>
            <a:endParaRPr sz="32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500"/>
              <a:t/>
            </a:r>
            <a:br>
              <a:rPr lang="it-IT" sz="1500"/>
            </a:br>
            <a:endParaRPr sz="1500"/>
          </a:p>
        </p:txBody>
      </p:sp>
      <p:sp>
        <p:nvSpPr>
          <p:cNvPr id="91" name="Google Shape;91;p13"/>
          <p:cNvSpPr/>
          <p:nvPr/>
        </p:nvSpPr>
        <p:spPr>
          <a:xfrm rot="-6714846" flipH="1">
            <a:off x="7260230" y="-2526873"/>
            <a:ext cx="3738966" cy="6206270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762001" y="1523999"/>
            <a:ext cx="9905999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it-IT" sz="4400" b="1"/>
              <a:t>I.T.S. PIER PAOLO PASOLINI</a:t>
            </a:r>
            <a:br>
              <a:rPr lang="it-IT" sz="4400" b="1"/>
            </a:br>
            <a:r>
              <a:rPr lang="it-IT" sz="3200" b="1"/>
              <a:t>via Bistolfi, 16</a:t>
            </a:r>
            <a:br>
              <a:rPr lang="it-IT" sz="3200" b="1"/>
            </a:br>
            <a:r>
              <a:rPr lang="it-IT" sz="3200" b="1" i="1"/>
              <a:t>MILANO</a:t>
            </a:r>
            <a:endParaRPr/>
          </a:p>
        </p:txBody>
      </p:sp>
      <p:pic>
        <p:nvPicPr>
          <p:cNvPr id="93" name="Google Shape;93;p13" descr="Visualizza immagine di ori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575" y="5290859"/>
            <a:ext cx="50006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7368466" y="762000"/>
            <a:ext cx="4705165" cy="476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i="1">
                <a:solidFill>
                  <a:schemeClr val="dk1"/>
                </a:solidFill>
              </a:rPr>
              <a:t>Orario </a:t>
            </a:r>
            <a:br>
              <a:rPr lang="it-IT" sz="4000" i="1">
                <a:solidFill>
                  <a:schemeClr val="dk1"/>
                </a:solidFill>
              </a:rPr>
            </a:br>
            <a:r>
              <a:rPr lang="it-IT" sz="4000" i="1">
                <a:solidFill>
                  <a:schemeClr val="dk1"/>
                </a:solidFill>
              </a:rPr>
              <a:t>Liceo linguistico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2213"/>
            <a:ext cx="7236867" cy="683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727788" y="761999"/>
            <a:ext cx="2341983" cy="406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BDBD"/>
              </a:buClr>
              <a:buSzPts val="3600"/>
              <a:buFont typeface="Arial"/>
              <a:buNone/>
            </a:pPr>
            <a:r>
              <a:rPr lang="it-IT" sz="3600">
                <a:solidFill>
                  <a:srgbClr val="DEBDBD"/>
                </a:solidFill>
              </a:rPr>
              <a:t>Orario prima</a:t>
            </a:r>
            <a:br>
              <a:rPr lang="it-IT" sz="3600">
                <a:solidFill>
                  <a:srgbClr val="DEBDBD"/>
                </a:solidFill>
              </a:rPr>
            </a:br>
            <a:r>
              <a:rPr lang="it-IT" sz="3600">
                <a:solidFill>
                  <a:srgbClr val="DEBDBD"/>
                </a:solidFill>
              </a:rPr>
              <a:t>linguistico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/>
          </a:p>
        </p:txBody>
      </p:sp>
      <p:graphicFrame>
        <p:nvGraphicFramePr>
          <p:cNvPr id="188" name="Google Shape;188;p23"/>
          <p:cNvGraphicFramePr/>
          <p:nvPr/>
        </p:nvGraphicFramePr>
        <p:xfrm>
          <a:off x="3323194" y="8616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{4D4B8225-009B-43F0-BAD4-1B140E6FC0C7}</a:tableStyleId>
              </a:tblPr>
              <a:tblGrid>
                <a:gridCol w="434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Discipline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Ore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latina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e letteratura italiana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inglese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Seconda lingua straniera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venir"/>
                        <a:buNone/>
                      </a:pPr>
                      <a:r>
                        <a:rPr lang="it-IT" sz="1800"/>
                        <a:t>Terza lingua straniera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Storia e geografia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con docente di inglese compresente) 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Matematica (con informatica)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ora con docente di informatica compresente)**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naturali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 con docente di inglese compresente) 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motorie e sportive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Religione (attività alternativa)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9" name="Google Shape;189;p23"/>
          <p:cNvSpPr txBox="1"/>
          <p:nvPr/>
        </p:nvSpPr>
        <p:spPr>
          <a:xfrm>
            <a:off x="8978096" y="5574774"/>
            <a:ext cx="3032567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 Nel I quadrimestre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** Nel II quadrimestre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163915" y="5251608"/>
            <a:ext cx="3032567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 Nel I quadrimestre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** Nel II quadrimestre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DBD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9312676" y="762000"/>
            <a:ext cx="2654423" cy="435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i="1">
                <a:solidFill>
                  <a:schemeClr val="dk1"/>
                </a:solidFill>
              </a:rPr>
              <a:t>Orario seconda</a:t>
            </a:r>
            <a:br>
              <a:rPr lang="it-IT" sz="3600" i="1">
                <a:solidFill>
                  <a:schemeClr val="dk1"/>
                </a:solidFill>
              </a:rPr>
            </a:br>
            <a:r>
              <a:rPr lang="it-IT" sz="3600" i="1">
                <a:solidFill>
                  <a:schemeClr val="dk1"/>
                </a:solidFill>
              </a:rPr>
              <a:t>linguistico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/>
          </a:p>
        </p:txBody>
      </p:sp>
      <p:graphicFrame>
        <p:nvGraphicFramePr>
          <p:cNvPr id="196" name="Google Shape;196;p2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{4D4B8225-009B-43F0-BAD4-1B140E6FC0C7}</a:tableStyleId>
              </a:tblPr>
              <a:tblGrid>
                <a:gridCol w="44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Discipline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Ore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latina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e letteratura italiana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inglese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Seconda lingua straniera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venir"/>
                        <a:buNone/>
                      </a:pPr>
                      <a:r>
                        <a:rPr lang="it-IT" sz="1800"/>
                        <a:t>Terza lingua straniera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Storia e geografia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con docente di inglese compresente) 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Matematica (con informatica)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ora con docente di informatica compresente)**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naturali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 con docente di inglese compresente) 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motorie e sportive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Religione (attività alternativa)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7" name="Google Shape;197;p24"/>
          <p:cNvSpPr txBox="1"/>
          <p:nvPr/>
        </p:nvSpPr>
        <p:spPr>
          <a:xfrm>
            <a:off x="9057995" y="4864560"/>
            <a:ext cx="3032567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 Nel I quadrimestre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** Nel II quadrimestre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3AA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3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3" name="Google Shape;203;p25" descr="Visualizza immagine di origine"/>
          <p:cNvPicPr preferRelativeResize="0"/>
          <p:nvPr/>
        </p:nvPicPr>
        <p:blipFill rotWithShape="1">
          <a:blip r:embed="rId3">
            <a:alphaModFix/>
          </a:blip>
          <a:srcRect t="19168" r="-2" b="19959"/>
          <a:stretch/>
        </p:blipFill>
        <p:spPr>
          <a:xfrm>
            <a:off x="6679931" y="3"/>
            <a:ext cx="5248029" cy="2076448"/>
          </a:xfrm>
          <a:custGeom>
            <a:avLst/>
            <a:gdLst/>
            <a:ahLst/>
            <a:cxnLst/>
            <a:rect l="l" t="t" r="r" b="b"/>
            <a:pathLst>
              <a:path w="5820494" h="2302951" extrusionOk="0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4" name="Google Shape;204;p25" descr="Visualizza immagine di origine"/>
          <p:cNvPicPr preferRelativeResize="0"/>
          <p:nvPr/>
        </p:nvPicPr>
        <p:blipFill rotWithShape="1">
          <a:blip r:embed="rId4">
            <a:alphaModFix/>
          </a:blip>
          <a:srcRect l="9978" r="28402" b="-1"/>
          <a:stretch/>
        </p:blipFill>
        <p:spPr>
          <a:xfrm>
            <a:off x="7961952" y="3048001"/>
            <a:ext cx="4230048" cy="3809998"/>
          </a:xfrm>
          <a:custGeom>
            <a:avLst/>
            <a:gdLst/>
            <a:ahLst/>
            <a:cxnLst/>
            <a:rect l="l" t="t" r="r" b="b"/>
            <a:pathLst>
              <a:path w="4230048" h="3809998" extrusionOk="0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5" name="Google Shape;205;p25"/>
          <p:cNvSpPr/>
          <p:nvPr/>
        </p:nvSpPr>
        <p:spPr>
          <a:xfrm rot="-6714846" flipH="1">
            <a:off x="7260230" y="-2526873"/>
            <a:ext cx="3738966" cy="6206270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762000" y="3047999"/>
            <a:ext cx="53340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i="1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Vengono promossi viaggi d’istruzione e esperienze di approfondimento linguistico nelle principale mete europee in cui si parlano le lingue studiate</a:t>
            </a:r>
            <a:endParaRPr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 i="1"/>
              <a:t>VIAGGI ALL’ESTERO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DBD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632"/>
              </a:buClr>
              <a:buSzPts val="4400"/>
              <a:buFont typeface="Arial"/>
              <a:buNone/>
            </a:pPr>
            <a:r>
              <a:rPr lang="it-IT" b="1" i="1" u="sng">
                <a:solidFill>
                  <a:srgbClr val="5A3632"/>
                </a:solidFill>
              </a:rPr>
              <a:t>Certificazioni linguistiche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75576" y="2695575"/>
            <a:ext cx="10750859" cy="27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A3632"/>
              </a:buClr>
              <a:buSzPct val="100000"/>
              <a:buNone/>
            </a:pPr>
            <a:r>
              <a:rPr lang="it-IT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CORSI DI PREPARAZIONE POMERIDIANI GRATUITI AGLI ESAMI</a:t>
            </a:r>
            <a:endParaRPr b="0">
              <a:solidFill>
                <a:srgbClr val="5A36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5A3632"/>
              </a:buClr>
              <a:buSzPct val="100000"/>
              <a:buNone/>
            </a:pPr>
            <a:r>
              <a:rPr lang="it-IT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Si promuovono corsi per l’ottenimento </a:t>
            </a:r>
            <a:endParaRPr b="0">
              <a:solidFill>
                <a:srgbClr val="5A36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5A3632"/>
              </a:buClr>
              <a:buSzPct val="100000"/>
              <a:buNone/>
            </a:pPr>
            <a:r>
              <a:rPr lang="it-IT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delle principali certificazioni linguistiche</a:t>
            </a:r>
            <a:endParaRPr b="0">
              <a:solidFill>
                <a:srgbClr val="5A36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/>
            </a:r>
            <a:br>
              <a:rPr lang="it-IT"/>
            </a:br>
            <a:endParaRPr/>
          </a:p>
        </p:txBody>
      </p:sp>
      <p:pic>
        <p:nvPicPr>
          <p:cNvPr id="214" name="Google Shape;214;p26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35781"/>
            <a:ext cx="3248025" cy="192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Visualizza immagine di 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1867" y="1"/>
            <a:ext cx="2730133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descr="Visualizza immagine di ori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6650" y="4935422"/>
            <a:ext cx="4705350" cy="192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DBD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BD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2" name="Google Shape;222;p27" descr="Visualizza immagine di origine"/>
          <p:cNvPicPr preferRelativeResize="0"/>
          <p:nvPr/>
        </p:nvPicPr>
        <p:blipFill rotWithShape="1">
          <a:blip r:embed="rId3">
            <a:alphaModFix/>
          </a:blip>
          <a:srcRect t="16848" r="-2" b="10217"/>
          <a:stretch/>
        </p:blipFill>
        <p:spPr>
          <a:xfrm>
            <a:off x="6107467" y="2"/>
            <a:ext cx="5820494" cy="2302951"/>
          </a:xfrm>
          <a:custGeom>
            <a:avLst/>
            <a:gdLst/>
            <a:ahLst/>
            <a:cxnLst/>
            <a:rect l="l" t="t" r="r" b="b"/>
            <a:pathLst>
              <a:path w="5820494" h="2302951" extrusionOk="0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3" name="Google Shape;223;p27" descr="Visualizza immagine di origine"/>
          <p:cNvPicPr preferRelativeResize="0"/>
          <p:nvPr/>
        </p:nvPicPr>
        <p:blipFill rotWithShape="1">
          <a:blip r:embed="rId4">
            <a:alphaModFix/>
          </a:blip>
          <a:srcRect r="-1" b="9929"/>
          <a:stretch/>
        </p:blipFill>
        <p:spPr>
          <a:xfrm>
            <a:off x="7961952" y="3048001"/>
            <a:ext cx="4230048" cy="3809998"/>
          </a:xfrm>
          <a:custGeom>
            <a:avLst/>
            <a:gdLst/>
            <a:ahLst/>
            <a:cxnLst/>
            <a:rect l="l" t="t" r="r" b="b"/>
            <a:pathLst>
              <a:path w="4230048" h="3809998" extrusionOk="0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 rot="-6714846" flipH="1">
            <a:off x="7260230" y="-2526873"/>
            <a:ext cx="3738966" cy="6206270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663930" y="2115402"/>
            <a:ext cx="53340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632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 LABORATORI di Lingue straniere, Informatica, Chimica -Fisica              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A3632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UTILIZZO DELLA DIDATTICA  MULTIMEDIALE 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A3632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AULE con pc, proiettore e connessione ad internet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A3632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5A3632"/>
                </a:solidFill>
                <a:latin typeface="Arial"/>
                <a:ea typeface="Arial"/>
                <a:cs typeface="Arial"/>
                <a:sym typeface="Arial"/>
              </a:rPr>
              <a:t>LIM </a:t>
            </a:r>
            <a:endParaRPr sz="2400">
              <a:solidFill>
                <a:srgbClr val="5A36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750534" y="576262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632"/>
              </a:buClr>
              <a:buSzPts val="3200"/>
              <a:buFont typeface="Arial"/>
              <a:buNone/>
            </a:pPr>
            <a:r>
              <a:rPr lang="it-IT" sz="3200" b="1" i="1" u="sng">
                <a:solidFill>
                  <a:srgbClr val="5A3632"/>
                </a:solidFill>
              </a:rPr>
              <a:t>Multimedialità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DBD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535858" y="113071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3939"/>
              </a:buClr>
              <a:buSzPts val="4400"/>
              <a:buFont typeface="Arial"/>
              <a:buNone/>
            </a:pPr>
            <a:r>
              <a:rPr lang="it-IT" b="1">
                <a:solidFill>
                  <a:srgbClr val="753939"/>
                </a:solidFill>
              </a:rPr>
              <a:t>Attivazione aula tablet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535858" y="1519958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53939"/>
              </a:buClr>
              <a:buSzPts val="2800"/>
              <a:buNone/>
            </a:pPr>
            <a:r>
              <a:rPr lang="it-IT">
                <a:solidFill>
                  <a:srgbClr val="753939"/>
                </a:solidFill>
              </a:rPr>
              <a:t>Presso il nostro Istituto verrà attivata per l’a.s. 2020/2021 </a:t>
            </a:r>
            <a:r>
              <a:rPr lang="it-IT" b="1" u="sng">
                <a:solidFill>
                  <a:srgbClr val="753939"/>
                </a:solidFill>
              </a:rPr>
              <a:t>un’aula</a:t>
            </a:r>
            <a:r>
              <a:rPr lang="it-IT" u="sng">
                <a:solidFill>
                  <a:srgbClr val="753939"/>
                </a:solidFill>
              </a:rPr>
              <a:t> </a:t>
            </a:r>
            <a:r>
              <a:rPr lang="it-IT" b="1" u="sng">
                <a:solidFill>
                  <a:srgbClr val="753939"/>
                </a:solidFill>
              </a:rPr>
              <a:t>tablet.</a:t>
            </a:r>
            <a:r>
              <a:rPr lang="it-IT" u="sng">
                <a:solidFill>
                  <a:srgbClr val="753939"/>
                </a:solidFill>
              </a:rPr>
              <a:t> </a:t>
            </a:r>
            <a:r>
              <a:rPr lang="it-IT">
                <a:solidFill>
                  <a:srgbClr val="753939"/>
                </a:solidFill>
              </a:rPr>
              <a:t>I libri in formato cartaceo verranno sostituiti dalla </a:t>
            </a:r>
            <a:r>
              <a:rPr lang="it-IT" i="1">
                <a:solidFill>
                  <a:srgbClr val="753939"/>
                </a:solidFill>
              </a:rPr>
              <a:t>versioni digitali</a:t>
            </a:r>
            <a:r>
              <a:rPr lang="it-IT">
                <a:solidFill>
                  <a:srgbClr val="753939"/>
                </a:solidFill>
              </a:rPr>
              <a:t>, l’informatizzazione del contesto classe agevolerà l’applicazione di </a:t>
            </a:r>
            <a:r>
              <a:rPr lang="it-IT" b="1" u="sng">
                <a:solidFill>
                  <a:srgbClr val="753939"/>
                </a:solidFill>
              </a:rPr>
              <a:t>metodologie didattiche innovative</a:t>
            </a:r>
            <a:r>
              <a:rPr lang="it-IT">
                <a:solidFill>
                  <a:srgbClr val="753939"/>
                </a:solidFill>
              </a:rPr>
              <a:t>.</a:t>
            </a:r>
            <a:endParaRPr/>
          </a:p>
        </p:txBody>
      </p:sp>
      <p:pic>
        <p:nvPicPr>
          <p:cNvPr id="233" name="Google Shape;233;p28" descr="Risultato immagine per importa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88804">
            <a:off x="10062750" y="435069"/>
            <a:ext cx="2015149" cy="99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 descr="Risultato immagine per aula tablet immagi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20467"/>
            <a:ext cx="2635045" cy="193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descr="Visualizza immagine di ori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1283" y="3838435"/>
            <a:ext cx="2502310" cy="204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 descr="Visualizza immagine di orig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4727" y="5043570"/>
            <a:ext cx="2720285" cy="181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 descr="Visualizza immagine di orig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0903" y="3972847"/>
            <a:ext cx="2502310" cy="156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3" name="Google Shape;243;p29" descr="Visualizza immagine di origine"/>
          <p:cNvPicPr preferRelativeResize="0"/>
          <p:nvPr/>
        </p:nvPicPr>
        <p:blipFill rotWithShape="1">
          <a:blip r:embed="rId3">
            <a:alphaModFix/>
          </a:blip>
          <a:srcRect l="24560" r="19914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 extrusionOk="0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 flipH="1">
            <a:off x="6487883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762000" y="1864312"/>
            <a:ext cx="5334000" cy="423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it-IT" sz="2000" b="1" i="0" u="none" strike="noStrike">
                <a:latin typeface="Arial"/>
                <a:ea typeface="Arial"/>
                <a:cs typeface="Arial"/>
                <a:sym typeface="Arial"/>
              </a:rPr>
              <a:t>VISITE GUIDATE A MOSTRE, PINACOTECHE E MUSEI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it-IT" sz="2000" b="1" i="0" u="none" strike="noStrike">
                <a:latin typeface="Arial"/>
                <a:ea typeface="Arial"/>
                <a:cs typeface="Arial"/>
                <a:sym typeface="Arial"/>
              </a:rPr>
              <a:t>SPETTACOLI TEATRALI E CINEMATOGRAFICI,ANCHE IN LINGUA STRANIERA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it-IT" sz="2000" b="1" i="0" u="none" strike="noStrike">
                <a:latin typeface="Arial"/>
                <a:ea typeface="Arial"/>
                <a:cs typeface="Arial"/>
                <a:sym typeface="Arial"/>
              </a:rPr>
              <a:t>INCONTRI CON ESPERTI ESTERNI SU TEMATICHE DI ATTUALITÀ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it-IT" sz="2000" b="1" i="0" u="none" strike="noStrike">
                <a:latin typeface="Arial"/>
                <a:ea typeface="Arial"/>
                <a:cs typeface="Arial"/>
                <a:sym typeface="Arial"/>
              </a:rPr>
              <a:t> GRUPPO INTERESSE SCALA: spettacoli al Teatro Alla Scala a prezzi agevolati.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541538" y="239698"/>
            <a:ext cx="5924578" cy="15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 i="1"/>
              <a:t>Cultura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28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D71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374D71"/>
                </a:solidFill>
                <a:latin typeface="Arial"/>
                <a:ea typeface="Arial"/>
                <a:cs typeface="Arial"/>
                <a:sym typeface="Arial"/>
              </a:rPr>
              <a:t> STAGE AZIENDALI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b="1" i="0" u="none" strike="noStrike">
              <a:solidFill>
                <a:srgbClr val="374D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D71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solidFill>
                  <a:srgbClr val="374D71"/>
                </a:solidFill>
                <a:latin typeface="Arial"/>
                <a:ea typeface="Arial"/>
                <a:cs typeface="Arial"/>
                <a:sym typeface="Arial"/>
              </a:rPr>
              <a:t> TIROCINI ED ESPERIENZE LAVORATIVE NEL SETTORE TERZIARIO</a:t>
            </a:r>
            <a:endParaRPr sz="2400" b="0">
              <a:solidFill>
                <a:srgbClr val="374D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/>
              <a:t/>
            </a:r>
            <a:br>
              <a:rPr lang="it-IT"/>
            </a:br>
            <a:endParaRPr/>
          </a:p>
        </p:txBody>
      </p:sp>
      <p:pic>
        <p:nvPicPr>
          <p:cNvPr id="252" name="Google Shape;252;p30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379" y="200025"/>
            <a:ext cx="45148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 descr="Visualizza immagine di 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1326" y="4087630"/>
            <a:ext cx="4850674" cy="272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3AA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3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9" name="Google Shape;259;p31" descr="Visualizza immagine di origine"/>
          <p:cNvPicPr preferRelativeResize="0"/>
          <p:nvPr/>
        </p:nvPicPr>
        <p:blipFill rotWithShape="1">
          <a:blip r:embed="rId3">
            <a:alphaModFix/>
          </a:blip>
          <a:srcRect l="18478" r="32704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 extrusionOk="0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0" name="Google Shape;260;p31"/>
          <p:cNvSpPr/>
          <p:nvPr/>
        </p:nvSpPr>
        <p:spPr>
          <a:xfrm>
            <a:off x="-1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6096000" y="2286000"/>
            <a:ext cx="5334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latin typeface="Arial"/>
                <a:ea typeface="Arial"/>
                <a:cs typeface="Arial"/>
                <a:sym typeface="Arial"/>
              </a:rPr>
              <a:t> PARTECIPAZIONE A CAMPUS DI PROMOZIONE UNIVERSITARIA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b="1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>
                <a:latin typeface="Arial"/>
                <a:ea typeface="Arial"/>
                <a:cs typeface="Arial"/>
                <a:sym typeface="Arial"/>
              </a:rPr>
              <a:t>ADESIONE A PROGETTI PROMOSSI DA REGIONE LOMBARDIA O DAL MINISTERO DEL LAVORO O DA RETI DI SCUOLE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 i="1"/>
              <a:t>Orientamento in uscita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3432"/>
          <a:stretch/>
        </p:blipFill>
        <p:spPr>
          <a:xfrm>
            <a:off x="20" y="-1"/>
            <a:ext cx="121919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0" y="529224"/>
            <a:ext cx="6305549" cy="6328777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0" y="136525"/>
            <a:ext cx="6130391" cy="672147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6175" y="2327684"/>
            <a:ext cx="457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t-IT" sz="2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CONTESTO TERRITORIALE</a:t>
            </a:r>
            <a:br>
              <a:rPr lang="it-IT" sz="2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Siamo in una zona tranquilla tra centro e prima periferia, in un quartiere vivace e storico che ha coinvolto attivamente la scuola nel progetto ORME (ORtica MEmoria): un museo a cielo aperto. </a:t>
            </a: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11404" y="5420794"/>
            <a:ext cx="6181724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 MM LAMBRATE, autobus 39, 54, 75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it-IT" sz="1800" b="1" i="1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 passante Dateo autobus 54</a:t>
            </a:r>
            <a:endParaRPr sz="1800" b="1" i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5704114" y="444136"/>
            <a:ext cx="6487884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D71"/>
              </a:buClr>
              <a:buSzPts val="4400"/>
              <a:buFont typeface="Arial"/>
              <a:buNone/>
            </a:pPr>
            <a:r>
              <a:rPr lang="it-IT">
                <a:solidFill>
                  <a:srgbClr val="374D71"/>
                </a:solidFill>
              </a:rPr>
              <a:t>Agli alunni che si iscriveranno alle classi prime dell’ITS Pasolini per l’a.s. 2021/2022 la scuola consegnerà </a:t>
            </a:r>
            <a:r>
              <a:rPr lang="it-IT" b="1" i="1" u="sng">
                <a:solidFill>
                  <a:srgbClr val="374D71"/>
                </a:solidFill>
              </a:rPr>
              <a:t>i libri in adozione in comodato d’uso gratuito.</a:t>
            </a:r>
            <a:endParaRPr b="1" i="1" u="sng">
              <a:solidFill>
                <a:srgbClr val="374D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2" descr="Visualizza immagine di origine"/>
          <p:cNvPicPr preferRelativeResize="0"/>
          <p:nvPr/>
        </p:nvPicPr>
        <p:blipFill rotWithShape="1">
          <a:blip r:embed="rId3">
            <a:alphaModFix/>
          </a:blip>
          <a:srcRect l="15250" r="16268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 extrusionOk="0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3" name="Google Shape;273;p32"/>
          <p:cNvSpPr/>
          <p:nvPr/>
        </p:nvSpPr>
        <p:spPr>
          <a:xfrm>
            <a:off x="-1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FAE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414920" y="836023"/>
            <a:ext cx="6325513" cy="5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4000"/>
              <a:buFont typeface="Titillium Web"/>
              <a:buNone/>
            </a:pPr>
            <a: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Eduscopio, l'atlante che misura la qualità delle scuole, ha conferito all'Istituto Pasolini il </a:t>
            </a:r>
            <a:r>
              <a:rPr lang="it-IT" sz="4000" b="1" i="1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primo posto nella città di Milano tra gli Istituti Tecnici economici</a:t>
            </a:r>
            <a: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-IT" sz="4800" b="1" i="1">
                <a:solidFill>
                  <a:srgbClr val="1C202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12 novembre 2020</a:t>
            </a:r>
            <a: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lang="it-IT" sz="4000" b="0" i="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4000"/>
          </a:p>
        </p:txBody>
      </p:sp>
      <p:pic>
        <p:nvPicPr>
          <p:cNvPr id="279" name="Google Shape;279;p33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537" y="4754880"/>
            <a:ext cx="4044463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 descr="Visualizza immagine di 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6890" y="359500"/>
            <a:ext cx="4614692" cy="348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D7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/>
        </p:nvSpPr>
        <p:spPr>
          <a:xfrm>
            <a:off x="855407" y="1510554"/>
            <a:ext cx="1042219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i="0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“</a:t>
            </a:r>
            <a:r>
              <a:rPr lang="it-IT" sz="3200" b="1" i="0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verità non sta in un solo </a:t>
            </a:r>
            <a:r>
              <a:rPr lang="it-IT" sz="3200" b="1" i="0" u="sng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sogno</a:t>
            </a:r>
            <a:r>
              <a:rPr lang="it-IT" sz="3200" b="1" i="0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ma in molti </a:t>
            </a:r>
            <a:r>
              <a:rPr lang="it-IT" sz="3200" b="1" i="0" u="sng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sogni</a:t>
            </a:r>
            <a:r>
              <a:rPr lang="it-IT" sz="3200" b="1" i="0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.”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Pier Paolo Pasolini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F1E3E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F1E3E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1">
                <a:solidFill>
                  <a:srgbClr val="F1E3E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Grazie per l’attenzione!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it-IT" sz="3600" b="1" i="1" u="none" strike="noStrike"/>
              <a:t>Struttura del percorso</a:t>
            </a:r>
            <a:endParaRPr sz="3600" i="1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EBDBD"/>
              </a:buClr>
              <a:buSzPts val="3200"/>
              <a:buFont typeface="Arial"/>
              <a:buChar char="•"/>
            </a:pPr>
            <a:r>
              <a:rPr lang="it-IT" sz="3200" b="1" i="0" u="none" strike="noStrike">
                <a:solidFill>
                  <a:srgbClr val="DEBDBD"/>
                </a:solidFill>
                <a:latin typeface="Arial"/>
                <a:ea typeface="Arial"/>
                <a:cs typeface="Arial"/>
                <a:sym typeface="Arial"/>
              </a:rPr>
              <a:t>I BIENNIO</a:t>
            </a:r>
            <a:r>
              <a:rPr lang="it-IT" sz="32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Area di iniziale approfondimento e sviluppo delle conoscenze ed abilità</a:t>
            </a:r>
            <a:endParaRPr/>
          </a:p>
          <a:p>
            <a:pPr marL="228600" lvl="0" indent="-228600" algn="l" rtl="0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Clr>
                <a:srgbClr val="DEBDBD"/>
              </a:buClr>
              <a:buSzPts val="3200"/>
              <a:buFont typeface="Arial"/>
              <a:buChar char="•"/>
            </a:pPr>
            <a:r>
              <a:rPr lang="it-IT" sz="3200" b="1" i="0" u="none" strike="noStrike">
                <a:solidFill>
                  <a:srgbClr val="DEBDBD"/>
                </a:solidFill>
                <a:latin typeface="Arial"/>
                <a:ea typeface="Arial"/>
                <a:cs typeface="Arial"/>
                <a:sym typeface="Arial"/>
              </a:rPr>
              <a:t>II BIENNIO</a:t>
            </a:r>
            <a:r>
              <a:rPr lang="it-IT" sz="32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Area di sviluppo e consolidamento delle conoscenze ed abilità acquisite nel primo biennio</a:t>
            </a:r>
            <a:endParaRPr/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EBDBD"/>
              </a:buClr>
              <a:buSzPts val="3200"/>
              <a:buChar char="•"/>
            </a:pPr>
            <a:r>
              <a:rPr lang="it-IT" sz="3200" b="1" i="0" u="none" strike="noStrike">
                <a:solidFill>
                  <a:srgbClr val="DEBDBD"/>
                </a:solidFill>
                <a:latin typeface="Arial"/>
                <a:ea typeface="Arial"/>
                <a:cs typeface="Arial"/>
                <a:sym typeface="Arial"/>
              </a:rPr>
              <a:t>QUINTO ANNO</a:t>
            </a:r>
            <a:r>
              <a:rPr lang="it-IT" sz="32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Piena realizzazione del profilo culturale, educativo e professionale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13667" r="40522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 extrusionOk="0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 flipH="1">
            <a:off x="6487883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5334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it-IT" sz="2200" b="1" i="0" u="none" strike="noStrike">
                <a:latin typeface="Arial"/>
                <a:ea typeface="Arial"/>
                <a:cs typeface="Arial"/>
                <a:sym typeface="Arial"/>
              </a:rPr>
              <a:t>È una scuola di dimensioni contenute – circa 800 studenti – che pone al centro dei suoi obiettivi la massima attenzione per la persona e per la sua formazione, impegnandosi a garantire un ambiente accogliente e sereno, in cui allievi e docenti possano sentirsi a proprio agio e collaborare proficuamente.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/>
              <a:t>I.T.S. PIER PAOLO PASOLINI  </a:t>
            </a:r>
            <a:endParaRPr sz="320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7" name="Google Shape;127;p17" descr="Visualizza immagine di origine"/>
          <p:cNvPicPr preferRelativeResize="0"/>
          <p:nvPr/>
        </p:nvPicPr>
        <p:blipFill rotWithShape="1">
          <a:blip r:embed="rId3">
            <a:alphaModFix/>
          </a:blip>
          <a:srcRect t="638" r="-2" b="-2"/>
          <a:stretch/>
        </p:blipFill>
        <p:spPr>
          <a:xfrm>
            <a:off x="7513148" y="1"/>
            <a:ext cx="4678851" cy="3219449"/>
          </a:xfrm>
          <a:custGeom>
            <a:avLst/>
            <a:gdLst/>
            <a:ahLst/>
            <a:cxnLst/>
            <a:rect l="l" t="t" r="r" b="b"/>
            <a:pathLst>
              <a:path w="5756090" h="3960681" extrusionOk="0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6674051" y="-22158"/>
            <a:ext cx="5517949" cy="4594156"/>
          </a:xfrm>
          <a:custGeom>
            <a:avLst/>
            <a:gdLst/>
            <a:ahLst/>
            <a:cxnLst/>
            <a:rect l="l" t="t" r="r" b="b"/>
            <a:pathLst>
              <a:path w="5799259" h="3979876" extrusionOk="0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9" name="Google Shape;129;p17" descr="Visualizza immagine di origine"/>
          <p:cNvPicPr preferRelativeResize="0"/>
          <p:nvPr/>
        </p:nvPicPr>
        <p:blipFill rotWithShape="1">
          <a:blip r:embed="rId4">
            <a:alphaModFix/>
          </a:blip>
          <a:srcRect t="41461" r="-3" b="-3"/>
          <a:stretch/>
        </p:blipFill>
        <p:spPr>
          <a:xfrm>
            <a:off x="6395806" y="4760685"/>
            <a:ext cx="5796193" cy="1908627"/>
          </a:xfrm>
          <a:custGeom>
            <a:avLst/>
            <a:gdLst/>
            <a:ahLst/>
            <a:cxnLst/>
            <a:rect l="l" t="t" r="r" b="b"/>
            <a:pathLst>
              <a:path w="5796193" h="1908627" extrusionOk="0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61999" y="2286001"/>
            <a:ext cx="6751147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400" b="1" i="0" u="none" strike="noStrike">
                <a:latin typeface="Arial"/>
                <a:ea typeface="Arial"/>
                <a:cs typeface="Arial"/>
                <a:sym typeface="Arial"/>
              </a:rPr>
              <a:t>Si caratterizza:</a:t>
            </a:r>
            <a:r>
              <a:rPr lang="it-IT" sz="2400" b="0"/>
              <a:t>  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 b="1" i="0" u="none" strike="noStrike">
                <a:latin typeface="Arial"/>
                <a:ea typeface="Arial"/>
                <a:cs typeface="Arial"/>
                <a:sym typeface="Arial"/>
              </a:rPr>
              <a:t>per la sua spiccata apertura verso l’esterno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 b="1" i="0" u="none" strike="noStrike">
                <a:latin typeface="Arial"/>
                <a:ea typeface="Arial"/>
                <a:cs typeface="Arial"/>
                <a:sym typeface="Arial"/>
              </a:rPr>
              <a:t>per la disponibilità ad integrare la propria offerta formativa, sapendo cogliere spunti ed esigenze che emergono dagli studenti, dalle loro famiglie, dal mondo del lavoro e dell’Università.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 i="1"/>
              <a:t>I.T.S. PIER PAOLO PASOLINI    </a:t>
            </a:r>
            <a:r>
              <a:rPr lang="it-IT" sz="3200" b="0"/>
              <a:t>  </a:t>
            </a:r>
            <a:endParaRPr sz="3200" i="1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18" descr="Visualizza immagine di origine"/>
          <p:cNvPicPr preferRelativeResize="0"/>
          <p:nvPr/>
        </p:nvPicPr>
        <p:blipFill rotWithShape="1">
          <a:blip r:embed="rId3">
            <a:alphaModFix/>
          </a:blip>
          <a:srcRect l="34905" r="17566" b="3"/>
          <a:stretch/>
        </p:blipFill>
        <p:spPr>
          <a:xfrm>
            <a:off x="-1" y="3691671"/>
            <a:ext cx="2651938" cy="3166331"/>
          </a:xfrm>
          <a:custGeom>
            <a:avLst/>
            <a:gdLst/>
            <a:ahLst/>
            <a:cxnLst/>
            <a:rect l="l" t="t" r="r" b="b"/>
            <a:pathLst>
              <a:path w="2651938" h="3166331" extrusionOk="0">
                <a:moveTo>
                  <a:pt x="0" y="0"/>
                </a:moveTo>
                <a:lnTo>
                  <a:pt x="128434" y="80958"/>
                </a:lnTo>
                <a:cubicBezTo>
                  <a:pt x="680924" y="403734"/>
                  <a:pt x="1283371" y="663298"/>
                  <a:pt x="1667387" y="1181434"/>
                </a:cubicBezTo>
                <a:cubicBezTo>
                  <a:pt x="2063018" y="1715408"/>
                  <a:pt x="2066676" y="2480277"/>
                  <a:pt x="2485971" y="2995293"/>
                </a:cubicBezTo>
                <a:cubicBezTo>
                  <a:pt x="2520026" y="3037146"/>
                  <a:pt x="2556241" y="3076606"/>
                  <a:pt x="2594202" y="3114143"/>
                </a:cubicBezTo>
                <a:lnTo>
                  <a:pt x="2651938" y="3166331"/>
                </a:lnTo>
                <a:lnTo>
                  <a:pt x="0" y="316633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1" y="3933825"/>
            <a:ext cx="2431142" cy="2924175"/>
          </a:xfrm>
          <a:custGeom>
            <a:avLst/>
            <a:gdLst/>
            <a:ahLst/>
            <a:cxnLst/>
            <a:rect l="l" t="t" r="r" b="b"/>
            <a:pathLst>
              <a:path w="2431142" h="2924175" extrusionOk="0">
                <a:moveTo>
                  <a:pt x="0" y="0"/>
                </a:moveTo>
                <a:lnTo>
                  <a:pt x="3813" y="1480"/>
                </a:lnTo>
                <a:cubicBezTo>
                  <a:pt x="752659" y="310164"/>
                  <a:pt x="1398401" y="705147"/>
                  <a:pt x="1801293" y="1111068"/>
                </a:cubicBezTo>
                <a:cubicBezTo>
                  <a:pt x="2293323" y="1606409"/>
                  <a:pt x="2465054" y="2204162"/>
                  <a:pt x="2425734" y="2797078"/>
                </a:cubicBezTo>
                <a:lnTo>
                  <a:pt x="2413860" y="2924175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9" name="Google Shape;139;p18" descr="Visualizza immagine di origine"/>
          <p:cNvPicPr preferRelativeResize="0"/>
          <p:nvPr/>
        </p:nvPicPr>
        <p:blipFill rotWithShape="1">
          <a:blip r:embed="rId4">
            <a:alphaModFix/>
          </a:blip>
          <a:srcRect r="36314" b="2"/>
          <a:stretch/>
        </p:blipFill>
        <p:spPr>
          <a:xfrm>
            <a:off x="7695786" y="-1"/>
            <a:ext cx="4496214" cy="4712444"/>
          </a:xfrm>
          <a:custGeom>
            <a:avLst/>
            <a:gdLst/>
            <a:ahLst/>
            <a:cxnLst/>
            <a:rect l="l" t="t" r="r" b="b"/>
            <a:pathLst>
              <a:path w="4496214" h="4712444" extrusionOk="0">
                <a:moveTo>
                  <a:pt x="520805" y="0"/>
                </a:moveTo>
                <a:lnTo>
                  <a:pt x="4496214" y="0"/>
                </a:lnTo>
                <a:lnTo>
                  <a:pt x="4496214" y="2870874"/>
                </a:lnTo>
                <a:lnTo>
                  <a:pt x="4327504" y="2986301"/>
                </a:lnTo>
                <a:cubicBezTo>
                  <a:pt x="4258159" y="3033104"/>
                  <a:pt x="4191380" y="3077964"/>
                  <a:pt x="4128523" y="3121316"/>
                </a:cubicBezTo>
                <a:cubicBezTo>
                  <a:pt x="3416510" y="3613182"/>
                  <a:pt x="2702940" y="4104035"/>
                  <a:pt x="1946719" y="4514203"/>
                </a:cubicBezTo>
                <a:cubicBezTo>
                  <a:pt x="1506382" y="4753298"/>
                  <a:pt x="872113" y="4891401"/>
                  <a:pt x="393090" y="4234003"/>
                </a:cubicBezTo>
                <a:cubicBezTo>
                  <a:pt x="73281" y="3794802"/>
                  <a:pt x="-2478" y="3209529"/>
                  <a:pt x="62" y="2727368"/>
                </a:cubicBezTo>
                <a:cubicBezTo>
                  <a:pt x="5227" y="1750794"/>
                  <a:pt x="200135" y="818862"/>
                  <a:pt x="513680" y="1717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7543800" y="16663"/>
            <a:ext cx="4648201" cy="4555336"/>
          </a:xfrm>
          <a:custGeom>
            <a:avLst/>
            <a:gdLst/>
            <a:ahLst/>
            <a:cxnLst/>
            <a:rect l="l" t="t" r="r" b="b"/>
            <a:pathLst>
              <a:path w="4496214" h="4695269" extrusionOk="0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2114549" y="1379832"/>
            <a:ext cx="5574608" cy="48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400" b="0" i="0" u="none" strike="noStrike">
                <a:latin typeface="Arial"/>
                <a:ea typeface="Arial"/>
                <a:cs typeface="Arial"/>
                <a:sym typeface="Arial"/>
              </a:rPr>
              <a:t>L’offerta formativa si articola negli indirizzi: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 b="1" i="1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 Linguistico </a:t>
            </a:r>
            <a:endParaRPr sz="2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 b="1" i="1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Istituto Tecnico Settore Economico Indirizzo Turistico </a:t>
            </a:r>
            <a:r>
              <a:rPr lang="it-IT" sz="24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400" b="0" i="0" u="none" strike="noStrike">
                <a:latin typeface="Arial"/>
                <a:ea typeface="Arial"/>
                <a:cs typeface="Arial"/>
                <a:sym typeface="Arial"/>
              </a:rPr>
              <a:t>Si propone di offrire ai diplomati sia concrete opportunità di inserimento lavorativo sia reali prospettive di successo nella prosecuzione degli studi a livello universitario</a:t>
            </a:r>
            <a:r>
              <a:rPr lang="it-IT" sz="1800" b="0" i="0" u="none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6674" y="85725"/>
            <a:ext cx="65560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 b="1" i="1"/>
              <a:t>I.T.S. PIER PAOLO PASOLINI    </a:t>
            </a:r>
            <a:r>
              <a:rPr lang="it-IT" sz="3200" b="0"/>
              <a:t>  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" y="1"/>
            <a:ext cx="12191999" cy="6857999"/>
          </a:xfrm>
          <a:custGeom>
            <a:avLst/>
            <a:gdLst/>
            <a:ahLst/>
            <a:cxnLst/>
            <a:rect l="l" t="t" r="r" b="b"/>
            <a:pathLst>
              <a:path w="12191999" h="6857999" extrusionOk="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0" y="529224"/>
            <a:ext cx="6305549" cy="6328777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0" y="136525"/>
            <a:ext cx="6130391" cy="672147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EBD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762000" y="2299787"/>
            <a:ext cx="431482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D2D2"/>
              </a:buClr>
              <a:buSzPct val="100000"/>
              <a:buFont typeface="Arial"/>
              <a:buNone/>
            </a:pPr>
            <a:r>
              <a:rPr lang="it-IT" sz="4400" b="1">
                <a:solidFill>
                  <a:srgbClr val="E9D2D2"/>
                </a:solidFill>
              </a:rPr>
              <a:t>Orario </a:t>
            </a:r>
            <a:br>
              <a:rPr lang="it-IT" sz="4400" b="1">
                <a:solidFill>
                  <a:srgbClr val="E9D2D2"/>
                </a:solidFill>
              </a:rPr>
            </a:br>
            <a:r>
              <a:rPr lang="it-IT" sz="4400" b="1">
                <a:solidFill>
                  <a:srgbClr val="E9D2D2"/>
                </a:solidFill>
              </a:rPr>
              <a:t>Istituto tecnico per il turismo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38824" y="20957"/>
            <a:ext cx="6304877" cy="681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 descr="Visualizza immagine di 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0013"/>
            <a:ext cx="1538356" cy="140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t="20594"/>
          <a:stretch/>
        </p:blipFill>
        <p:spPr>
          <a:xfrm>
            <a:off x="20" y="10"/>
            <a:ext cx="1220722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620000" y="762000"/>
            <a:ext cx="3810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CE4"/>
              </a:buClr>
              <a:buSzPct val="100000"/>
              <a:buFont typeface="Arial"/>
              <a:buNone/>
            </a:pPr>
            <a:r>
              <a:rPr lang="it-IT" sz="4400">
                <a:solidFill>
                  <a:srgbClr val="EDECE4"/>
                </a:solidFill>
              </a:rPr>
              <a:t>Orario prima</a:t>
            </a:r>
            <a:br>
              <a:rPr lang="it-IT" sz="4400">
                <a:solidFill>
                  <a:srgbClr val="EDECE4"/>
                </a:solidFill>
              </a:rPr>
            </a:br>
            <a:r>
              <a:rPr lang="it-IT" sz="4400">
                <a:solidFill>
                  <a:srgbClr val="EDECE4"/>
                </a:solidFill>
              </a:rPr>
              <a:t>Turistico (curvatura europea)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20"/>
          <p:cNvGraphicFramePr/>
          <p:nvPr/>
        </p:nvGraphicFramePr>
        <p:xfrm>
          <a:off x="27266" y="1371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{4D4B8225-009B-43F0-BAD4-1B140E6FC0C7}</a:tableStyleId>
              </a:tblPr>
              <a:tblGrid>
                <a:gridCol w="373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Discipline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Ore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e letteratura italiana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inglese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Storia, cittadinanza e costituzione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Matematica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Diritto ed economia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1ora  con docente di inglese compresente) 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della terra e biologia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Fisica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Geografia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ora con docente di inglese compresente) 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Economia aziendale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 ora con docente di informatica compresente)**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Informatica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Seconda lingua comunitaria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motorie e sportive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Religione (attività alternativa)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9" name="Google Shape;169;p20"/>
          <p:cNvSpPr txBox="1"/>
          <p:nvPr/>
        </p:nvSpPr>
        <p:spPr>
          <a:xfrm>
            <a:off x="7309459" y="5275335"/>
            <a:ext cx="3032567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 Nel I quadrimestre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** Nel II quadrimestre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8140822" y="762000"/>
            <a:ext cx="3719745" cy="52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E8E8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3E8E8"/>
                </a:solidFill>
              </a:rPr>
              <a:t>Orario seconda</a:t>
            </a:r>
            <a:br>
              <a:rPr lang="it-IT" sz="3200">
                <a:solidFill>
                  <a:srgbClr val="F3E8E8"/>
                </a:solidFill>
              </a:rPr>
            </a:br>
            <a:r>
              <a:rPr lang="it-IT" sz="3200">
                <a:solidFill>
                  <a:srgbClr val="F3E8E8"/>
                </a:solidFill>
              </a:rPr>
              <a:t>Turistico (curvatura europea)</a:t>
            </a: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r>
              <a:rPr lang="it-IT" sz="4400">
                <a:solidFill>
                  <a:schemeClr val="accent3"/>
                </a:solidFill>
              </a:rPr>
              <a:t/>
            </a:r>
            <a:br>
              <a:rPr lang="it-IT" sz="4400">
                <a:solidFill>
                  <a:schemeClr val="accent3"/>
                </a:solidFill>
              </a:rPr>
            </a:br>
            <a:endParaRPr/>
          </a:p>
        </p:txBody>
      </p:sp>
      <p:graphicFrame>
        <p:nvGraphicFramePr>
          <p:cNvPr id="175" name="Google Shape;175;p21"/>
          <p:cNvGraphicFramePr/>
          <p:nvPr/>
        </p:nvGraphicFramePr>
        <p:xfrm>
          <a:off x="0" y="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{4D4B8225-009B-43F0-BAD4-1B140E6FC0C7}</a:tableStyleId>
              </a:tblPr>
              <a:tblGrid>
                <a:gridCol w="39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Discipline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Ore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e letteratura italiana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inglese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Storia, cittadinanza e costituzione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Matematica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Diritto ed economia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1ora  con docente di inglese compresente) 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della terra e biologia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integrate (chimica)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Geografia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 (di cui 1 ora con docente di inglese compresente) 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Economia aziendale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(di cui 1 ora con docente di informatica compresente)**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Informatica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Seconda lingua comunitaria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 motorie e sportive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Religione (attività alternativa)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6" name="Google Shape;176;p21"/>
          <p:cNvSpPr txBox="1"/>
          <p:nvPr/>
        </p:nvSpPr>
        <p:spPr>
          <a:xfrm>
            <a:off x="7987505" y="4252175"/>
            <a:ext cx="3032567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 Nel I quadrimestre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** Nel II quadrimestre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LightSeed_2SEEDS">
      <a:dk1>
        <a:srgbClr val="000000"/>
      </a:dk1>
      <a:lt1>
        <a:srgbClr val="FFFFFF"/>
      </a:lt1>
      <a:dk2>
        <a:srgbClr val="412724"/>
      </a:dk2>
      <a:lt2>
        <a:srgbClr val="E2E6E8"/>
      </a:lt2>
      <a:accent1>
        <a:srgbClr val="BE977B"/>
      </a:accent1>
      <a:accent2>
        <a:srgbClr val="CA9393"/>
      </a:accent2>
      <a:accent3>
        <a:srgbClr val="A9A17B"/>
      </a:accent3>
      <a:accent4>
        <a:srgbClr val="74ABB9"/>
      </a:accent4>
      <a:accent5>
        <a:srgbClr val="8CA2C7"/>
      </a:accent5>
      <a:accent6>
        <a:srgbClr val="7E7BBE"/>
      </a:accent6>
      <a:hlink>
        <a:srgbClr val="5A86A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Avenir Next LT Pro</vt:lpstr>
      <vt:lpstr>Avenir</vt:lpstr>
      <vt:lpstr>Bookman Old Style</vt:lpstr>
      <vt:lpstr>Verdana</vt:lpstr>
      <vt:lpstr>Noto Sans Symbols</vt:lpstr>
      <vt:lpstr>Architects Daughter</vt:lpstr>
      <vt:lpstr>Titillium Web</vt:lpstr>
      <vt:lpstr>Arial</vt:lpstr>
      <vt:lpstr>PebbleVTI</vt:lpstr>
      <vt:lpstr>I.T.S. PIER PAOLO PASOLINI via Bistolfi, 16 MILANO</vt:lpstr>
      <vt:lpstr>IL CONTESTO TERRITORIALE  Siamo in una zona tranquilla tra centro e prima periferia, in un quartiere vivace e storico che ha coinvolto attivamente la scuola nel progetto ORME (ORtica MEmoria): un museo a cielo aperto. </vt:lpstr>
      <vt:lpstr>Struttura del percorso</vt:lpstr>
      <vt:lpstr>I.T.S. PIER PAOLO PASOLINI  </vt:lpstr>
      <vt:lpstr>I.T.S. PIER PAOLO PASOLINI      </vt:lpstr>
      <vt:lpstr>I.T.S. PIER PAOLO PASOLINI      </vt:lpstr>
      <vt:lpstr>Orario  Istituto tecnico per il turismo </vt:lpstr>
      <vt:lpstr>Orario prima Turistico (curvatura europea) </vt:lpstr>
      <vt:lpstr>Orario seconda Turistico (curvatura europea)   </vt:lpstr>
      <vt:lpstr>Orario  Liceo linguistico </vt:lpstr>
      <vt:lpstr>Orario prima linguistico </vt:lpstr>
      <vt:lpstr>Orario seconda linguistico </vt:lpstr>
      <vt:lpstr>VIAGGI ALL’ESTERO</vt:lpstr>
      <vt:lpstr>Certificazioni linguistiche</vt:lpstr>
      <vt:lpstr>Multimedialità</vt:lpstr>
      <vt:lpstr>Attivazione aula tablet</vt:lpstr>
      <vt:lpstr>Cultura</vt:lpstr>
      <vt:lpstr>Presentazione standard di PowerPoint</vt:lpstr>
      <vt:lpstr>Orientamento in uscita</vt:lpstr>
      <vt:lpstr>Agli alunni che si iscriveranno alle classi prime dell’ITS Pasolini per l’a.s. 2021/2022 la scuola consegnerà i libri in adozione in comodato d’uso gratuito.</vt:lpstr>
      <vt:lpstr>Eduscopio, l'atlante che misura la qualità delle scuole, ha conferito all'Istituto Pasolini il primo posto nella città di Milano tra gli Istituti Tecnici economici.   12 novembre 2020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I.T.S. PIER PAOLO PASOLINI via Bistolfi, 16 MILANO</dc:title>
  <dc:creator>Letizia Gozzini</dc:creator>
  <cp:lastModifiedBy>Vicepreside Tre</cp:lastModifiedBy>
  <cp:revision>1</cp:revision>
  <dcterms:modified xsi:type="dcterms:W3CDTF">2021-10-04T09:05:20Z</dcterms:modified>
</cp:coreProperties>
</file>